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0"/>
  </p:notesMasterIdLst>
  <p:sldIdLst>
    <p:sldId id="733" r:id="rId2"/>
    <p:sldId id="865" r:id="rId3"/>
    <p:sldId id="562" r:id="rId4"/>
    <p:sldId id="736" r:id="rId5"/>
    <p:sldId id="442" r:id="rId6"/>
    <p:sldId id="443" r:id="rId7"/>
    <p:sldId id="444" r:id="rId8"/>
    <p:sldId id="613" r:id="rId9"/>
    <p:sldId id="617" r:id="rId10"/>
    <p:sldId id="941" r:id="rId11"/>
    <p:sldId id="445" r:id="rId12"/>
    <p:sldId id="673" r:id="rId13"/>
    <p:sldId id="675" r:id="rId14"/>
    <p:sldId id="678" r:id="rId15"/>
    <p:sldId id="677" r:id="rId16"/>
    <p:sldId id="724" r:id="rId17"/>
    <p:sldId id="680" r:id="rId18"/>
    <p:sldId id="949" r:id="rId19"/>
    <p:sldId id="950" r:id="rId20"/>
    <p:sldId id="927" r:id="rId21"/>
    <p:sldId id="877" r:id="rId22"/>
    <p:sldId id="798" r:id="rId23"/>
    <p:sldId id="620" r:id="rId24"/>
    <p:sldId id="621" r:id="rId25"/>
    <p:sldId id="512" r:id="rId26"/>
    <p:sldId id="866" r:id="rId27"/>
    <p:sldId id="871" r:id="rId28"/>
    <p:sldId id="867" r:id="rId29"/>
    <p:sldId id="869" r:id="rId30"/>
    <p:sldId id="868" r:id="rId31"/>
    <p:sldId id="899" r:id="rId32"/>
    <p:sldId id="900" r:id="rId33"/>
    <p:sldId id="901" r:id="rId34"/>
    <p:sldId id="870" r:id="rId35"/>
    <p:sldId id="936" r:id="rId36"/>
    <p:sldId id="719" r:id="rId37"/>
    <p:sldId id="884" r:id="rId38"/>
    <p:sldId id="888" r:id="rId39"/>
    <p:sldId id="939" r:id="rId40"/>
    <p:sldId id="938" r:id="rId41"/>
    <p:sldId id="937" r:id="rId42"/>
    <p:sldId id="630" r:id="rId43"/>
    <p:sldId id="527" r:id="rId44"/>
    <p:sldId id="945" r:id="rId45"/>
    <p:sldId id="940" r:id="rId46"/>
    <p:sldId id="946" r:id="rId47"/>
    <p:sldId id="947" r:id="rId48"/>
    <p:sldId id="710" r:id="rId49"/>
    <p:sldId id="933" r:id="rId50"/>
    <p:sldId id="934" r:id="rId51"/>
    <p:sldId id="948" r:id="rId52"/>
    <p:sldId id="688" r:id="rId53"/>
    <p:sldId id="690" r:id="rId54"/>
    <p:sldId id="903" r:id="rId55"/>
    <p:sldId id="921" r:id="rId56"/>
    <p:sldId id="922" r:id="rId57"/>
    <p:sldId id="622" r:id="rId58"/>
    <p:sldId id="737" r:id="rId59"/>
    <p:sldId id="576" r:id="rId60"/>
    <p:sldId id="577" r:id="rId61"/>
    <p:sldId id="931" r:id="rId62"/>
    <p:sldId id="932" r:id="rId63"/>
    <p:sldId id="924" r:id="rId64"/>
    <p:sldId id="786" r:id="rId65"/>
    <p:sldId id="894" r:id="rId66"/>
    <p:sldId id="544" r:id="rId67"/>
    <p:sldId id="597" r:id="rId68"/>
    <p:sldId id="855" r:id="rId69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D30"/>
    <a:srgbClr val="00CC00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94364" autoAdjust="0"/>
  </p:normalViewPr>
  <p:slideViewPr>
    <p:cSldViewPr>
      <p:cViewPr varScale="1">
        <p:scale>
          <a:sx n="73" d="100"/>
          <a:sy n="73" d="100"/>
        </p:scale>
        <p:origin x="13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D7D10-D239-4710-8D54-6E55160F078B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35743-7127-4E1B-86A4-24446E54C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3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CC00"/>
            </a:gs>
            <a:gs pos="97000">
              <a:srgbClr val="00CC00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1E7A6F-0EC2-474E-AA17-A2CC8ED49B0A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g"/><Relationship Id="rId4" Type="http://schemas.openxmlformats.org/officeDocument/2006/relationships/image" Target="../media/image13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8884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Сход граждан </a:t>
            </a:r>
            <a:r>
              <a:rPr lang="en-US" alt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атышевского</a:t>
            </a:r>
            <a:r>
              <a:rPr lang="ru-RU" alt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сельского поселения </a:t>
            </a:r>
            <a:b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Сабинского муниципального района </a:t>
            </a:r>
            <a:b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 Татарстан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6046401"/>
            <a:ext cx="3267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29 января 20</a:t>
            </a:r>
            <a:r>
              <a:rPr lang="en-US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2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4</a:t>
            </a:r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 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года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1" y="707886"/>
            <a:ext cx="4484218" cy="293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07885"/>
            <a:ext cx="4701841" cy="293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7" t="9512" r="1467" b="9110"/>
          <a:stretch/>
        </p:blipFill>
        <p:spPr>
          <a:xfrm>
            <a:off x="4283969" y="3501008"/>
            <a:ext cx="4860218" cy="332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32150"/>
          <a:stretch/>
        </p:blipFill>
        <p:spPr>
          <a:xfrm>
            <a:off x="-28371" y="3501008"/>
            <a:ext cx="4456355" cy="332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-509" y="0"/>
            <a:ext cx="913033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ССППК «Сабинский фермер» по переработки мяса и колбасных изделий в д. 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Аккуль-Бигеней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7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352" y="6409"/>
            <a:ext cx="898129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личных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подсобных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хозяйств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7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94964838"/>
              </p:ext>
            </p:extLst>
          </p:nvPr>
        </p:nvGraphicFramePr>
        <p:xfrm>
          <a:off x="93440" y="637261"/>
          <a:ext cx="8910735" cy="333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4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2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2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8961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01.01.2023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(гол.)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(гол.)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Отклонение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28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КРС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+45</a:t>
                      </a:r>
                      <a:endParaRPr lang="ru-RU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18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Коров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</a:t>
                      </a:r>
                      <a:endParaRPr lang="ru-RU" sz="24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28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Овец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-73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0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Коз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28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Лошади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+14</a:t>
                      </a:r>
                      <a:endParaRPr lang="ru-RU" sz="2400" b="1" i="0" u="none" strike="noStrike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3441" y="4157748"/>
            <a:ext cx="891073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ЛПХ (в рублях)</a:t>
            </a: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43424675"/>
              </p:ext>
            </p:extLst>
          </p:nvPr>
        </p:nvGraphicFramePr>
        <p:xfrm>
          <a:off x="93441" y="4869160"/>
          <a:ext cx="8910735" cy="1876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0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5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6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16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bg1"/>
                          </a:solidFill>
                        </a:rPr>
                        <a:t>Сатышевское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СП</a:t>
                      </a: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Приоб</a:t>
                      </a:r>
                      <a:r>
                        <a:rPr lang="ru-RU" dirty="0" smtClean="0"/>
                        <a:t>-е птиц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Коровы, лошади,</a:t>
                      </a:r>
                      <a:r>
                        <a:rPr lang="ru-RU" baseline="0" dirty="0" smtClean="0"/>
                        <a:t> козы-матки, в</a:t>
                      </a:r>
                      <a:r>
                        <a:rPr lang="ru-RU" dirty="0" smtClean="0"/>
                        <a:t>ет. услуги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568900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568900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381102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60000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545900</a:t>
                      </a:r>
                      <a:endParaRPr lang="ru-RU" sz="2400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987002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0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ЖЫЕН 2018\фото2\IMG_20180120_1057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" y="836712"/>
            <a:ext cx="478790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ЖЫЕН 2018\фото2\IMG_20180120_110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853378"/>
            <a:ext cx="4427985" cy="2935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ЖЫЕН 2018\фото2\IMG_20180120_1056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89040"/>
            <a:ext cx="4427985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877" y="2958043"/>
            <a:ext cx="462950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ООО  «</a:t>
            </a:r>
            <a:r>
              <a:rPr lang="ru-RU" sz="2000" b="1" dirty="0" err="1" smtClean="0">
                <a:solidFill>
                  <a:srgbClr val="002060"/>
                </a:solidFill>
                <a:cs typeface="Times New Roman" pitchFamily="18" charset="0"/>
              </a:rPr>
              <a:t>Айракс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» </a:t>
            </a:r>
            <a:r>
              <a:rPr lang="ru-RU" sz="2000" b="1" dirty="0" err="1" smtClean="0">
                <a:solidFill>
                  <a:srgbClr val="002060"/>
                </a:solidFill>
                <a:cs typeface="Times New Roman" pitchFamily="18" charset="0"/>
              </a:rPr>
              <a:t>Локманов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А</a:t>
            </a: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Т</a:t>
            </a: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ru-RU" sz="20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с. </a:t>
            </a:r>
            <a:r>
              <a:rPr lang="ru-RU" sz="2000" b="1" dirty="0" err="1" smtClean="0">
                <a:solidFill>
                  <a:srgbClr val="002060"/>
                </a:solidFill>
                <a:cs typeface="Times New Roman" pitchFamily="18" charset="0"/>
              </a:rPr>
              <a:t>Сатышево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877" y="116632"/>
            <a:ext cx="896562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Индивидуальные предприниматели поселения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" y="3805704"/>
            <a:ext cx="4787903" cy="305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-17141" y="6351443"/>
            <a:ext cx="475252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</a:rPr>
              <a:t>Кибет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  <a:r>
              <a:rPr lang="ru-RU" sz="2000" b="1" dirty="0" err="1" smtClean="0">
                <a:solidFill>
                  <a:srgbClr val="002060"/>
                </a:solidFill>
              </a:rPr>
              <a:t>с.Сатышево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ЖЫЕН 2021\ФОТО\20210121_143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4"/>
            <a:ext cx="4601845" cy="336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1904" y="2879938"/>
            <a:ext cx="45336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Нуриева </a:t>
            </a:r>
            <a:r>
              <a:rPr lang="tt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Казанче- Бигеней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8" name="Picture 2" descr="C:\Users\User\Desktop\НОВОСТИ\27.12.2017\IMG_20171225_151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45" y="0"/>
            <a:ext cx="4513758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01845" y="2879938"/>
            <a:ext cx="453194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Саетов с. Сатышево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0" name="Picture 2" descr="C:\Users\User\Desktop\ЖЫЕН 2020\ФОТО\СХОД\6BF6EAF9-42DC-4C96-847C-2217DA716AE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99" y="3280048"/>
            <a:ext cx="4593904" cy="3652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01845" y="6423838"/>
            <a:ext cx="454215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t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Байтурин с. Сатышево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" y="6457079"/>
            <a:ext cx="449330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Хасанов </a:t>
            </a:r>
            <a:r>
              <a:rPr lang="tt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Аккуль- Бигеней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АБОЧИЙ СТОЛ 2018\НОВОСТИ\Стендка фото\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69489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АБОЧИЙ СТОЛ 2018\НОВОСТИ\Стендка фото\indexjhgh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" y="3356992"/>
            <a:ext cx="4836486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АБОЧИЙ СТОЛ 2018\НОВОСТИ\Стендка фото\zxxzxx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78" y="3441210"/>
            <a:ext cx="4240194" cy="3414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" y="6318271"/>
            <a:ext cx="51651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tt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</a:t>
            </a:r>
            <a:r>
              <a:rPr lang="tt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Хабибуллин </a:t>
            </a:r>
            <a:r>
              <a:rPr lang="tt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с. Сатышево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90" y="0"/>
            <a:ext cx="447451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7323" y="2917990"/>
            <a:ext cx="484940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tt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</a:t>
            </a:r>
            <a:r>
              <a:rPr lang="tt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Ахметшин </a:t>
            </a:r>
            <a:r>
              <a:rPr lang="tt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с. Сатышево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ЖЫЕН 2018\фото\IMG_20170409_212123_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49" y="2951945"/>
            <a:ext cx="450149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t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Хасанов </a:t>
            </a:r>
          </a:p>
          <a:p>
            <a:pPr lvl="0" algn="ctr"/>
            <a:r>
              <a:rPr lang="tt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д. Аккуль- Бигеней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7" name="Picture 3" descr="C:\Users\User\Desktop\ЖЫЕН 2020\ФОТО\СХОД\4885AAFF-4C8C-4428-B191-DA0747B93FD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46" y="3357208"/>
            <a:ext cx="4602404" cy="337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User\Desktop\ЖЫЕН 2020\ФОТО\СХОД\AF370FE6-AAAD-4521-998A-3AE145F2EBE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46" y="-52377"/>
            <a:ext cx="4602404" cy="3409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4571999" y="2938071"/>
            <a:ext cx="450149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ООО «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Сабыагрохим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арьер по переработке 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и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звестняка, 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 sz="quarter"/>
          </p:nvPr>
        </p:nvSpPr>
        <p:spPr>
          <a:xfrm>
            <a:off x="107504" y="147124"/>
            <a:ext cx="8963590" cy="914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alt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Налог на профессиональный </a:t>
            </a:r>
            <a: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доход </a:t>
            </a:r>
            <a:b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</a:br>
            <a: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(</a:t>
            </a:r>
            <a:r>
              <a:rPr lang="ru-RU" altLang="ru-RU" sz="2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Самозанятость</a:t>
            </a:r>
            <a: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)</a:t>
            </a:r>
          </a:p>
        </p:txBody>
      </p:sp>
      <p:pic>
        <p:nvPicPr>
          <p:cNvPr id="1026" name="Picture 2" descr="C:\Users\User\Desktop\Жэйге жыен 2019\ФОТО\65930_d6bdf218b1dd878a33a962efb132f4c8bddc3c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3489"/>
            <a:ext cx="8963588" cy="406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Жэйге жыен 2019\ФОТО\Stavki-po-nalogu-na-professionalnyy-dokh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5" y="5301208"/>
            <a:ext cx="9179925" cy="1556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4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59632" y="132327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Пустующие объекты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3010" name="Picture 2" descr="C:\Users\User\Documents\пустующие объекты 2018\магазин д. Мамалае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" y="1219259"/>
            <a:ext cx="4678288" cy="1705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User\Documents\пустующие объекты 2018\Магазин с. Сатыше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" y="2938512"/>
            <a:ext cx="4691484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48448" y="1348826"/>
            <a:ext cx="40381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Магазин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Мамалаево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9640" y="3151341"/>
            <a:ext cx="374384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Магазин 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10" name="Picture 2" descr="C:\Users\User\Documents\пустующие объекты 2018\Сатышевский СДК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04" y="4810719"/>
            <a:ext cx="4860032" cy="2034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13311" y="5157192"/>
            <a:ext cx="3353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Сатышевский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СДК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90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57176"/>
            <a:ext cx="9144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Исполнение бюджета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(в тыс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рублях)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237691"/>
              </p:ext>
            </p:extLst>
          </p:nvPr>
        </p:nvGraphicFramePr>
        <p:xfrm>
          <a:off x="-16633" y="908720"/>
          <a:ext cx="9130409" cy="5865088"/>
        </p:xfrm>
        <a:graphic>
          <a:graphicData uri="http://schemas.openxmlformats.org/drawingml/2006/table">
            <a:tbl>
              <a:tblPr/>
              <a:tblGrid>
                <a:gridCol w="1028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0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55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772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недоимка на начало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Начисление за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за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недоимка на конец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  поселения - всего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6784,3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7177,2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7199,6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1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доходы -всего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1089,1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1218,2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1.1.1.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1.1.2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 fontAlgn="b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1.1.2.1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</a:t>
                      </a:r>
                    </a:p>
                    <a:p>
                      <a:pPr algn="ctr" fontAlgn="ctr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</a:t>
                      </a:r>
                      <a:r>
                        <a:rPr lang="tt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Физич.лиц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577,3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513,5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27,4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634,9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623,4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527,5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38,9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1.1.3.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физ.лиц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ЕСХН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1.1.5.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1185,8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582,5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618,6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-36,1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1.1.5.1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-38,1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1.1.5.2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92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1.1.5.3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1060,2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Дотации, субвенции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4509,4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5362,8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5362,8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7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2477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расходной части бюджета за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г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(в тыс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рублях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-19229" y="692696"/>
          <a:ext cx="9143999" cy="5729101"/>
        </p:xfrm>
        <a:graphic>
          <a:graphicData uri="http://schemas.openxmlformats.org/drawingml/2006/table">
            <a:tbl>
              <a:tblPr/>
              <a:tblGrid>
                <a:gridCol w="731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9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30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расходной статьи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Предусмотрено  средств в бюджете на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 поселения-всего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6302,4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7567,4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7362,4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Заработная плата с начислениями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1948,5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2292,2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2292,2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343,7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благоустройство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3838,8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4710,8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4508,5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669,7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: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1.2.1.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содержание  улиц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1580,7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1594,9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-68,0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Оплата услуг ЖКХ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Оплата услуг связи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9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содер-жание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авто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приобретение ТМЦ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0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расходы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2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ЖЫЕН 2018\фото\731e39cfa9324fa17d73b07c1e4675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5"/>
            <a:ext cx="4461147" cy="3096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ЖЫЕН 2018\фото2\IMG_20170517_1438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47" y="764705"/>
            <a:ext cx="4682853" cy="295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ЖЫЕН 2018 Сатыш\фото3\IMG-20180207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48" y="3836956"/>
            <a:ext cx="4682852" cy="3021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ЖЫЕН 2018\фото2\Screenshot_20180116-1709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4421135" cy="3010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ЖЫЕН 2018\фото2\IMG_20180117_154248_0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03347"/>
            <a:ext cx="3527363" cy="2516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86407" y="158494"/>
            <a:ext cx="6688049" cy="486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Населенные пункты поселения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145" y="841616"/>
            <a:ext cx="214033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с.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Сатышево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 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145" y="6324127"/>
            <a:ext cx="22445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д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Мамалаево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88217" y="887092"/>
            <a:ext cx="320312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с.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Казанче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-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Бигеней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38688" y="6237312"/>
            <a:ext cx="30748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д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Аккуль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-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Бигеней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95889" y="2551739"/>
            <a:ext cx="24449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д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Чабки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- Сабы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7" y="347771"/>
            <a:ext cx="82089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Демографическая ситуация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813255"/>
              </p:ext>
            </p:extLst>
          </p:nvPr>
        </p:nvGraphicFramePr>
        <p:xfrm>
          <a:off x="123908" y="1484784"/>
          <a:ext cx="8994818" cy="43054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38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44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26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1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601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806358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Населенный пункт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хозяйств, </a:t>
                      </a:r>
                      <a:r>
                        <a:rPr lang="ru-RU" sz="13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3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2022       2023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населения, чел.</a:t>
                      </a:r>
                    </a:p>
                    <a:p>
                      <a:pPr algn="l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2022        2023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Рождение,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2022  2023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Смерть, чел.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2022   2023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Прописаны,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2022        2023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Выписаны, чел.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2022      2023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с.Сатышево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д.Аккуль-Бигеней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с.Казанче-Бигеней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д.Мамалаево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д.Чабки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-Сабы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19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1233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64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0647"/>
            <a:ext cx="828092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Количество зарегистрированных актов гражданского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состояния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77650"/>
              </p:ext>
            </p:extLst>
          </p:nvPr>
        </p:nvGraphicFramePr>
        <p:xfrm>
          <a:off x="36913" y="1124744"/>
          <a:ext cx="5831231" cy="5561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06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населенного пункта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Брак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Расторжение брака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с.Сатышево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д.Аккуль-Бигеней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с.Казанче-Бигеней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д.Мамалаево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д.Чабки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-Сабы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2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Итого по поселению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908225" y="5301208"/>
            <a:ext cx="3128271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семья-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Адиля и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Флорид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Галлямовы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75" y="1124744"/>
            <a:ext cx="329484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6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0138" y="32250"/>
            <a:ext cx="590465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Социальная сфера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18296"/>
              </p:ext>
            </p:extLst>
          </p:nvPr>
        </p:nvGraphicFramePr>
        <p:xfrm>
          <a:off x="1" y="588654"/>
          <a:ext cx="9143999" cy="6209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2351">
                  <a:extLst>
                    <a:ext uri="{9D8B030D-6E8A-4147-A177-3AD203B41FA5}">
                      <a16:colId xmlns:a16="http://schemas.microsoft.com/office/drawing/2014/main" val="3435180314"/>
                    </a:ext>
                  </a:extLst>
                </a:gridCol>
                <a:gridCol w="5043784">
                  <a:extLst>
                    <a:ext uri="{9D8B030D-6E8A-4147-A177-3AD203B41FA5}">
                      <a16:colId xmlns:a16="http://schemas.microsoft.com/office/drawing/2014/main" val="135605781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004999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82718749"/>
                    </a:ext>
                  </a:extLst>
                </a:gridCol>
                <a:gridCol w="1187624">
                  <a:extLst>
                    <a:ext uri="{9D8B030D-6E8A-4147-A177-3AD203B41FA5}">
                      <a16:colId xmlns:a16="http://schemas.microsoft.com/office/drawing/2014/main" val="1665939520"/>
                    </a:ext>
                  </a:extLst>
                </a:gridCol>
              </a:tblGrid>
              <a:tr h="462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1943675436"/>
                  </a:ext>
                </a:extLst>
              </a:tr>
              <a:tr h="23240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 (кол-во)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b"/>
                </a:tc>
                <a:extLst>
                  <a:ext uri="{0D108BD9-81ED-4DB2-BD59-A6C34878D82A}">
                    <a16:rowId xmlns:a16="http://schemas.microsoft.com/office/drawing/2014/main" val="1012003682"/>
                  </a:ext>
                </a:extLst>
              </a:tr>
              <a:tr h="26875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Получили удостоверения многодетной семьи (кол-во)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2400687192"/>
                  </a:ext>
                </a:extLst>
              </a:tr>
              <a:tr h="69064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 в возрасте до 25 лет получатели единовременной выплаты при рождении первого ребенка на селе. </a:t>
                      </a: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выплаты 50,0 тыс. рублей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418690660"/>
                  </a:ext>
                </a:extLst>
              </a:tr>
              <a:tr h="69064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 в возрасте до 29 лет получатели единовременной выплаты при рождении третьего ребенка на селе. </a:t>
                      </a: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выплаты 100,0 тыс. рублей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1306695871"/>
                  </a:ext>
                </a:extLst>
              </a:tr>
              <a:tr h="37830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Граждане, получившие удостоверение "Ветеран Труда" (чел.)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3996461270"/>
                  </a:ext>
                </a:extLst>
              </a:tr>
              <a:tr h="23240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инвалиды (чел.)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456830143"/>
                  </a:ext>
                </a:extLst>
              </a:tr>
              <a:tr h="45605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получателей государственной помощи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(чел., тыс. руб.)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528231801"/>
                  </a:ext>
                </a:extLst>
              </a:tr>
              <a:tr h="45605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социальных работников, обслуживающих на дому (чел.)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865633651"/>
                  </a:ext>
                </a:extLst>
              </a:tr>
              <a:tr h="45605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находящиеся в социально-опасном положении (СОП) (кол-во)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1379471177"/>
                  </a:ext>
                </a:extLst>
              </a:tr>
              <a:tr h="45605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многодетных семей за потребленные услуги ЖКХ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.(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семей / в руб.)                   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3640802603"/>
                  </a:ext>
                </a:extLst>
              </a:tr>
              <a:tr h="45605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предоставленной субсидии за услуги ЖКХ (в тыс. рублей)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1375.7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1435,95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+60,25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3723182253"/>
                  </a:ext>
                </a:extLst>
              </a:tr>
              <a:tr h="45605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пенсионеров – получателей санаторно – курортных путевок 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1006921785"/>
                  </a:ext>
                </a:extLst>
              </a:tr>
              <a:tr h="46043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получателей субсидий по малообеспеченности за услуги ЖКХ 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56" marR="20556" marT="0" marB="0" anchor="ctr"/>
                </a:tc>
                <a:extLst>
                  <a:ext uri="{0D108BD9-81ED-4DB2-BD59-A6C34878D82A}">
                    <a16:rowId xmlns:a16="http://schemas.microsoft.com/office/drawing/2014/main" val="1057224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0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61498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88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504" y="3198167"/>
            <a:ext cx="892899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Поздравления ветеранов тыла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4005"/>
            <a:ext cx="4355975" cy="350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788024" cy="349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99266"/>
            <a:ext cx="4386646" cy="335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264"/>
            <a:ext cx="4788024" cy="335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7544" y="3048066"/>
            <a:ext cx="807144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Мероприятия для пожилых людей 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4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9712" y="3105834"/>
            <a:ext cx="48528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Спортивная жизнь</a:t>
            </a:r>
          </a:p>
        </p:txBody>
      </p:sp>
    </p:spTree>
    <p:extLst>
      <p:ext uri="{BB962C8B-B14F-4D97-AF65-F5344CB8AC3E}">
        <p14:creationId xmlns:p14="http://schemas.microsoft.com/office/powerpoint/2010/main" val="23531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437"/>
            <a:ext cx="4566403" cy="325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08680"/>
            <a:ext cx="4566402" cy="340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3243"/>
            <a:ext cx="4572000" cy="357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9512" y="3014911"/>
            <a:ext cx="8784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Зимняя спартакиада </a:t>
            </a:r>
            <a:r>
              <a:rPr lang="ru-RU" sz="3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Сатышевского</a:t>
            </a:r>
            <a:r>
              <a:rPr lang="ru-RU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СП </a:t>
            </a:r>
          </a:p>
        </p:txBody>
      </p:sp>
    </p:spTree>
    <p:extLst>
      <p:ext uri="{BB962C8B-B14F-4D97-AF65-F5344CB8AC3E}">
        <p14:creationId xmlns:p14="http://schemas.microsoft.com/office/powerpoint/2010/main" val="35191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6389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98" y="3501008"/>
            <a:ext cx="4680101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99" y="0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/>
          <a:stretch/>
        </p:blipFill>
        <p:spPr>
          <a:xfrm>
            <a:off x="2" y="3501007"/>
            <a:ext cx="4463898" cy="332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56536" y="3141838"/>
            <a:ext cx="8784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Зимняя спартакиада </a:t>
            </a:r>
            <a:r>
              <a:rPr lang="ru-RU" sz="3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Сатышевского</a:t>
            </a:r>
            <a:r>
              <a:rPr lang="ru-RU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СП </a:t>
            </a:r>
          </a:p>
        </p:txBody>
      </p:sp>
    </p:spTree>
    <p:extLst>
      <p:ext uri="{BB962C8B-B14F-4D97-AF65-F5344CB8AC3E}">
        <p14:creationId xmlns:p14="http://schemas.microsoft.com/office/powerpoint/2010/main" val="33689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5" y="0"/>
            <a:ext cx="4365792" cy="3274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6" y="3274344"/>
            <a:ext cx="4464643" cy="358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21" y="-1"/>
            <a:ext cx="4784779" cy="358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47" y="3729354"/>
            <a:ext cx="4757355" cy="314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487970" y="3083023"/>
            <a:ext cx="462365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по настольному теннису 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в память </a:t>
            </a:r>
            <a:r>
              <a:rPr lang="ru-RU" sz="20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Хадиуллина</a:t>
            </a:r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Радифа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5740" y="3083023"/>
            <a:ext cx="43749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по национальной борьбе 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корэш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среди юношей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9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16" y="3246267"/>
            <a:ext cx="4605285" cy="3596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30" y="-1"/>
            <a:ext cx="4686470" cy="322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6992"/>
            <a:ext cx="4538717" cy="348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45"/>
            <a:ext cx="4538717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2875678"/>
            <a:ext cx="445753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по волейболу среди женских команд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38717" y="2864258"/>
            <a:ext cx="449355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по волейболу среди 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ужских команд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86" y="188640"/>
            <a:ext cx="911141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ООО «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Саба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» отделение 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Сатышево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 descr="C:\Users\User\Desktop\ЖЫЕН 2020\ФОТО\Ватсап\AB5109F2-0884-491F-8EEE-44D6E09B627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39" y="3933826"/>
            <a:ext cx="4626259" cy="2807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User\Desktop\ЖЫЕН 2020\ФОТО\Фото1\A15CF787-99E3-4D1C-89D6-B07863AA0F7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56" y="3968984"/>
            <a:ext cx="4534896" cy="2914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User\Desktop\ЖЫЕН 2020\ФОТО\Фото1\D122038A-179C-4A97-8509-AE52AB5D23C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" y="1196752"/>
            <a:ext cx="4478288" cy="2737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18501"/>
          <a:stretch/>
        </p:blipFill>
        <p:spPr>
          <a:xfrm>
            <a:off x="4535377" y="1196752"/>
            <a:ext cx="4615486" cy="277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2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68" y="3292776"/>
            <a:ext cx="4753632" cy="356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68" y="0"/>
            <a:ext cx="4739069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90368" y="2924944"/>
            <a:ext cx="475363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«Турнир Кубка д.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Бигеней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Среди мужских команд по волейболу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4390368" cy="342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2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-25721" y="2924944"/>
            <a:ext cx="432048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«Турнир Кубка д.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Бигеней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реди женских команд по волейболу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479652" y="3103315"/>
            <a:ext cx="18473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82" y="3394252"/>
            <a:ext cx="4479618" cy="3463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252"/>
            <a:ext cx="4664382" cy="342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4382" cy="339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16401"/>
          <a:stretch/>
        </p:blipFill>
        <p:spPr>
          <a:xfrm>
            <a:off x="4664383" y="0"/>
            <a:ext cx="4468826" cy="339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" y="2978753"/>
            <a:ext cx="9144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Турнир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 волейболу среди женских команд, посвященный светлой памяти Дины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Галлямовой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49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475990" y="3105833"/>
            <a:ext cx="466801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</a:t>
            </a:r>
            <a:r>
              <a:rPr lang="ru-RU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по мини-футболу среди 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детей в 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105834"/>
            <a:ext cx="437997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</a:t>
            </a:r>
            <a:r>
              <a:rPr lang="ru-RU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по мини-футболу среди мужских 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команд в 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8032"/>
            <a:ext cx="4668009" cy="3016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31" y="3752164"/>
            <a:ext cx="4770267" cy="3105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37372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6950" r="10625" b="22700"/>
          <a:stretch/>
        </p:blipFill>
        <p:spPr>
          <a:xfrm>
            <a:off x="-1" y="8032"/>
            <a:ext cx="4475989" cy="309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79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21494"/>
            <a:ext cx="4283968" cy="253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9" b="20922"/>
          <a:stretch/>
        </p:blipFill>
        <p:spPr>
          <a:xfrm>
            <a:off x="4772631" y="0"/>
            <a:ext cx="4403337" cy="432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r="1000"/>
          <a:stretch/>
        </p:blipFill>
        <p:spPr>
          <a:xfrm>
            <a:off x="0" y="8155"/>
            <a:ext cx="4772631" cy="4321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96" y="4337803"/>
            <a:ext cx="4946459" cy="266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15464" y="3717032"/>
            <a:ext cx="419942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Женская команда </a:t>
            </a:r>
            <a:r>
              <a:rPr lang="ru-RU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«БИГЕНЕЙ»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по пляжному волейболу ЧЕМПИОН чемпионата Сабинского района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717032"/>
            <a:ext cx="457865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Команда </a:t>
            </a:r>
            <a:r>
              <a:rPr lang="ru-RU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по 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легкоатлетической эстафете «САТЫШЕВО» ЧЕМПИОН Сабинского района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" y="3331671"/>
            <a:ext cx="4454435" cy="353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</a:t>
            </a:r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оманда «</a:t>
            </a:r>
            <a:r>
              <a:rPr lang="ru-RU" sz="17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sz="1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 </a:t>
            </a:r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 мини-футболу</a:t>
            </a:r>
            <a:endParaRPr lang="ru-RU" sz="1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97735" y="3321043"/>
            <a:ext cx="454626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Волейбольная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команда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Бигеней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840039"/>
            <a:ext cx="44279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Борцы по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национальной борьбе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34" y="3685614"/>
            <a:ext cx="4546266" cy="317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392"/>
            <a:ext cx="4597734" cy="314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36" y="13227"/>
            <a:ext cx="4498656" cy="281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71" y="28455"/>
            <a:ext cx="4731229" cy="290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97734" y="2831099"/>
            <a:ext cx="4523192" cy="3847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Волейбольная </a:t>
            </a:r>
            <a:r>
              <a:rPr lang="ru-RU" sz="1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команда </a:t>
            </a:r>
            <a:r>
              <a:rPr lang="ru-RU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</a:t>
            </a:r>
            <a:r>
              <a:rPr lang="ru-RU" sz="1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1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6"/>
            <a:ext cx="4499992" cy="370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11118"/>
            <a:ext cx="4644008" cy="372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99992" y="51847"/>
            <a:ext cx="46440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Женская волейбольная команда «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1847"/>
            <a:ext cx="4355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Женская волейбольная команда «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Бигеней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7"/>
            <a:ext cx="449999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6218647"/>
            <a:ext cx="443386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Команда «САТЫШЕВО» по пляжному футболу</a:t>
            </a:r>
            <a:r>
              <a:rPr lang="en-US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79996"/>
            <a:ext cx="4644008" cy="3078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566118" y="6179133"/>
            <a:ext cx="457788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Команды «САТЫШЕВО» и «БИГЕНЕЙ» по пляжному волейболу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286931"/>
            <a:ext cx="42402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Кросс нации 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93038" y="3286931"/>
            <a:ext cx="46074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Лыжня России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" y="-1"/>
            <a:ext cx="4216914" cy="328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-9121"/>
            <a:ext cx="41399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Участники районных соревнований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16" y="3656263"/>
            <a:ext cx="4861284" cy="320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80" y="-9121"/>
            <a:ext cx="4990052" cy="329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263568" y="-9122"/>
            <a:ext cx="488043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по бильярду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818"/>
            <a:ext cx="4240241" cy="3180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84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5029" y="3068960"/>
            <a:ext cx="829394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Культурные мероприятия в </a:t>
            </a:r>
            <a:r>
              <a:rPr lang="ru-RU" sz="28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Сатышевском</a:t>
            </a:r>
            <a:r>
              <a:rPr lang="ru-RU" sz="28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СП</a:t>
            </a:r>
            <a:endParaRPr lang="ru-RU" sz="28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8"/>
            <a:ext cx="471601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6004"/>
            <a:ext cx="4703805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-5071" y="3109154"/>
            <a:ext cx="913178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Национальный праздник «Сабантуй»</a:t>
            </a:r>
            <a:endParaRPr lang="ru-RU" sz="32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11" y="-125034"/>
            <a:ext cx="4559789" cy="337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" y="8711"/>
            <a:ext cx="4583035" cy="323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852"/>
            <a:ext cx="4499992" cy="347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78200"/>
            <a:ext cx="4644008" cy="34797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424" y="2955720"/>
            <a:ext cx="913178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в конкурсе «</a:t>
            </a:r>
            <a:r>
              <a:rPr lang="ru-RU" sz="32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Сабантуйга</a:t>
            </a:r>
            <a:r>
              <a:rPr lang="ru-RU" sz="32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бирн</a:t>
            </a:r>
            <a:r>
              <a:rPr lang="tt-RU" sz="32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 җыю”</a:t>
            </a:r>
            <a:endParaRPr lang="ru-RU" sz="32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334911773"/>
              </p:ext>
            </p:extLst>
          </p:nvPr>
        </p:nvGraphicFramePr>
        <p:xfrm>
          <a:off x="107503" y="836713"/>
          <a:ext cx="8928993" cy="576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3464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хозяйства/поселения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СВП с/х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с/х угодий, га.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СВП на 100 га/ т. руб.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Отделение </a:t>
                      </a:r>
                      <a:r>
                        <a:rPr lang="ru-R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Сатышево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ООО "</a:t>
                      </a:r>
                      <a:r>
                        <a:rPr lang="ru-R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Саба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352 816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295 708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4 394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4 394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8 029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6 730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0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КФХ Садиков </a:t>
                      </a: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И.М.</a:t>
                      </a:r>
                      <a:endParaRPr lang="en-US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7 306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2 160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6 139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1 815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0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КФХ </a:t>
                      </a: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Каримов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А.З.</a:t>
                      </a:r>
                      <a:endParaRPr lang="en-US" sz="1800" b="1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1 899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1 461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825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03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КФХ </a:t>
                      </a:r>
                      <a:r>
                        <a:rPr lang="ru-RU" sz="18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Фархуллина</a:t>
                      </a: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Р.З.</a:t>
                      </a: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1 517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8 428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933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0406">
                <a:tc>
                  <a:txBody>
                    <a:bodyPr/>
                    <a:lstStyle/>
                    <a:p>
                      <a:pPr algn="ctr" fontAlgn="b"/>
                      <a:r>
                        <a:rPr lang="tt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КФХ Ибрагимов Р.З.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877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2 934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7 973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26 673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6688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Сатышевское</a:t>
                      </a: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СП</a:t>
                      </a:r>
                      <a:endParaRPr lang="en-US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364 415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301 003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4 672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 </a:t>
                      </a: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546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7 800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6 621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116632"/>
            <a:ext cx="9144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Анализ </a:t>
            </a:r>
            <a:r>
              <a:rPr lang="ru-RU" sz="24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стоимости</a:t>
            </a:r>
            <a:r>
              <a:rPr lang="en-US" sz="24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 </a:t>
            </a:r>
            <a:r>
              <a:rPr lang="ru-RU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валовой</a:t>
            </a:r>
            <a:r>
              <a:rPr lang="en-US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 </a:t>
            </a:r>
            <a:r>
              <a:rPr lang="ru-RU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продукции за </a:t>
            </a:r>
            <a:r>
              <a:rPr lang="ru-RU" sz="24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2022-2023 г</a:t>
            </a:r>
            <a:r>
              <a:rPr lang="ru-RU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.</a:t>
            </a:r>
            <a:endParaRPr lang="ru-RU" sz="24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-15173"/>
            <a:ext cx="4644008" cy="328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Хасанова\Desktop\159ebb3f-44ce-5c76-b71a-49c79df3b45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-769" b="-78"/>
          <a:stretch/>
        </p:blipFill>
        <p:spPr bwMode="auto">
          <a:xfrm>
            <a:off x="-1" y="-18256"/>
            <a:ext cx="4499993" cy="3291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2468"/>
            <a:ext cx="4499993" cy="357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74994"/>
            <a:ext cx="4644008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84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Хасанова\Desktop\02671fac-7224-5b2d-b101-df10738559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30656" r="23719" b="5519"/>
          <a:stretch/>
        </p:blipFill>
        <p:spPr bwMode="auto">
          <a:xfrm>
            <a:off x="0" y="0"/>
            <a:ext cx="428396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243"/>
            <a:ext cx="4923197" cy="340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227"/>
            <a:ext cx="4283968" cy="354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3305226"/>
            <a:ext cx="4923197" cy="353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92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ЖЫЕН 2018 Сатыш\фото3\IMG_20180207_142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" y="1259646"/>
            <a:ext cx="4500901" cy="293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3" y="656870"/>
            <a:ext cx="888451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 основании правила благоустройства, собственники обязаны обеспечить надлежащее состояние фасадов жилых домов, ограждений (заборов).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2" y="4135778"/>
            <a:ext cx="462555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7503" y="3766987"/>
            <a:ext cx="345639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ул. Тукая, д.12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3" y="6415439"/>
            <a:ext cx="37032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ул.Суворова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д.8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98874" y="115085"/>
            <a:ext cx="700223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Оформление и снос выморочного имущества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2" y="1365025"/>
            <a:ext cx="4594238" cy="277075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549762" y="3546305"/>
            <a:ext cx="459423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ВЫПОЛНЕНО: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Чабки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-Сабы, ул. Ленина, д.35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38" y="4192636"/>
            <a:ext cx="4519361" cy="266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549761" y="6144445"/>
            <a:ext cx="459423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ВЫПОЛНЕНО: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Мамалаево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ул.Чапаева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д.14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6" y="116632"/>
            <a:ext cx="892899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Деятельность администрации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поселения 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88973"/>
              </p:ext>
            </p:extLst>
          </p:nvPr>
        </p:nvGraphicFramePr>
        <p:xfrm>
          <a:off x="107506" y="1052736"/>
          <a:ext cx="4621371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037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9140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Заседания совета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037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Прием граждан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822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Выдано справок</a:t>
                      </a:r>
                    </a:p>
                    <a:p>
                      <a:pPr algn="ctr"/>
                      <a:endParaRPr kumimoji="0" lang="ru-RU" alt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tt-RU" altLang="ru-RU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них электронно</a:t>
                      </a:r>
                      <a:endParaRPr kumimoji="0" lang="ru-RU" altLang="ru-RU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</a:p>
                    <a:p>
                      <a:pPr algn="ctr"/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t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  <a:p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7460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Оказано муниципальных услуг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76" y="1052736"/>
            <a:ext cx="4415123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2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Информация о фактических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объёмах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потребления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(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газ, электроэнергия, вода)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51520" y="1556792"/>
          <a:ext cx="8784976" cy="3820345"/>
        </p:xfrm>
        <a:graphic>
          <a:graphicData uri="http://schemas.openxmlformats.org/drawingml/2006/table">
            <a:tbl>
              <a:tblPr firstRow="1" bandRow="1"/>
              <a:tblGrid>
                <a:gridCol w="142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11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75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75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112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Наимено-вание</a:t>
                      </a:r>
                      <a:r>
                        <a:rPr lang="ru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учреждения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800" dirty="0">
                        <a:effectLst/>
                        <a:latin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Площадь, </a:t>
                      </a:r>
                      <a:r>
                        <a:rPr lang="tt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Фактический расход</a:t>
                      </a: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Отклонение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2022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2023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1 кв.м</a:t>
                      </a:r>
                      <a:r>
                        <a:rPr lang="tt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. / 1 куб.м.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экономия 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перерасход +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2022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2023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На 1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кв.м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5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800" kern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Админист-ративное здание СП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kern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Газ,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52,6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164,85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07" marR="48207" marT="6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355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7,57</a:t>
                      </a:r>
                      <a:endParaRPr lang="ru-RU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2,41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6,75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2,15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-43</a:t>
                      </a:r>
                      <a:endParaRPr lang="ru-RU" sz="18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-0,26</a:t>
                      </a:r>
                      <a:endParaRPr lang="ru-RU" sz="18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8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kern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Элект. </a:t>
                      </a:r>
                      <a:r>
                        <a:rPr lang="tt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кВт/ч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52,6 кв.м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07" marR="48207" marT="6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813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15,17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15,45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+15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D3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+0,28</a:t>
                      </a:r>
                      <a:endParaRPr lang="ru-RU" sz="1800" b="1" dirty="0">
                        <a:solidFill>
                          <a:srgbClr val="FF0D3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74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" y="-1"/>
            <a:ext cx="4469322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6400"/>
          <a:stretch/>
        </p:blipFill>
        <p:spPr>
          <a:xfrm>
            <a:off x="4530662" y="-48094"/>
            <a:ext cx="4613338" cy="3477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496" y="2893504"/>
            <a:ext cx="3429000" cy="4499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30662" y="3079220"/>
            <a:ext cx="461333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Победитель конкурса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Чэчэкле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Саба-2023»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5741" y="6158441"/>
            <a:ext cx="45357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3 место в конкурсе «Лучшее оформление новогодней елки»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6816" y="3105185"/>
            <a:ext cx="450680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Участие в ток-шоу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«Наша Республика- наше дело»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06" y="3725550"/>
            <a:ext cx="4637193" cy="313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615081" y="6371646"/>
            <a:ext cx="453573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Повышение квалификации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285728"/>
            <a:ext cx="778674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Информация о количестве и сумме, потребленной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электроэнергии 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 освещение улиц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1845" y="1340768"/>
          <a:ext cx="9132156" cy="53971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9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95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5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63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71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1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34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6024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Наимено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вание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  населен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ного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пункта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Кол-во 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све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-тиль-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ников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 Потребление на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год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Потребление за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2023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год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в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т.ч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. в расчете на 1 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светиль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-ник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Экономия (-)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Перерасход (+)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2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</a:rPr>
                        <a:t>квт.ч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сумма (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руб.)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</a:rPr>
                        <a:t>квт.ч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сумма (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effectLst/>
                        </a:rPr>
                        <a:t>руб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effectLst/>
                        </a:rPr>
                        <a:t>квт.ч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сумма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2022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2023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на 1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кв.м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Сатышево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10676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83530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10670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89785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-6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+6255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Аккуль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Бигеней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2728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21344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20095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-340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-11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-1249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Казанче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Бигеней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18785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15576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--550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-22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-3209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1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976370" algn="l"/>
                        </a:tabLst>
                        <a:defRPr/>
                      </a:pP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Мамалаево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3317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25952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24958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-348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-9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-994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1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976370" algn="l"/>
                        </a:tabLst>
                        <a:defRPr/>
                      </a:pP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Чабки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-Сабы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4355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34075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15154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-2554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--160</a:t>
                      </a:r>
                      <a:endParaRPr lang="ru-RU" sz="13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-18921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ВСЕГО по поселению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23477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183686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19676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165568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-3801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-24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-18118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35075" y="731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76688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428604"/>
            <a:ext cx="842493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Средства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самообложения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граждан и субсидия из бюджета РТ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71894"/>
              </p:ext>
            </p:extLst>
          </p:nvPr>
        </p:nvGraphicFramePr>
        <p:xfrm>
          <a:off x="60577" y="1700808"/>
          <a:ext cx="8971155" cy="482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4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4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4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39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tt-RU" sz="20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tt-RU" sz="20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платежа с 1 человека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граждан, руб.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Дотация из бюджета, руб.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Итого, руб.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0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1146000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1432500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0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291500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1166000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1457500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0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276900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1107600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1384500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0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783300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3133200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3916500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0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того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1638200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6552800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8191000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2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28153" y="-114"/>
            <a:ext cx="913967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Выполненные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работы за счет средств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самообложения 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2023 году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694"/>
            <a:ext cx="4572000" cy="269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76694"/>
            <a:ext cx="4539521" cy="268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388"/>
            <a:ext cx="4499992" cy="2865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57" y="3598914"/>
            <a:ext cx="4584144" cy="283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59864" y="2982613"/>
            <a:ext cx="91665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Ремонт дороги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 ул. Мамаева; д.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Мамалаево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ул</a:t>
            </a:r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Кирова;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д.Чабки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-Сабы,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ул.Ленина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 за </a:t>
            </a:r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счет средств самообложения граждан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234225"/>
            <a:ext cx="918825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Ремонт дороги 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д.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Аккуль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-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Бигеней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, ул. Пролетарская; с.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Казанче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-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Бигеней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,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ул.Г.Баширова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 за </a:t>
            </a:r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счет средств самообложения граждан </a:t>
            </a:r>
          </a:p>
        </p:txBody>
      </p:sp>
    </p:spTree>
    <p:extLst>
      <p:ext uri="{BB962C8B-B14F-4D97-AF65-F5344CB8AC3E}">
        <p14:creationId xmlns:p14="http://schemas.microsoft.com/office/powerpoint/2010/main" val="29903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489"/>
            <a:ext cx="4694110" cy="3333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6" y="0"/>
            <a:ext cx="4583115" cy="333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5" y="3354031"/>
            <a:ext cx="4644008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21907" y="3140968"/>
            <a:ext cx="9144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контейнерных площадок на территории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с.Сатышево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6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91566"/>
            <a:ext cx="9144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Анализ по удою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на одну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корову за 2022-2023 г.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Picture 3" descr="C:\Users\User\Desktop\Обекты 2016\DSC02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37842"/>
            <a:ext cx="4176464" cy="2737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837069"/>
              </p:ext>
            </p:extLst>
          </p:nvPr>
        </p:nvGraphicFramePr>
        <p:xfrm>
          <a:off x="107504" y="1196753"/>
          <a:ext cx="8839673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1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7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651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хозяйства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Поголовье коров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Удой на 1 корову,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6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</a:t>
                      </a:r>
                      <a:r>
                        <a:rPr lang="ru-R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Сатышево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ООО "</a:t>
                      </a:r>
                      <a:r>
                        <a:rPr lang="ru-R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Саба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7654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району</a:t>
                      </a:r>
                    </a:p>
                  </a:txBody>
                  <a:tcPr marL="91436" marR="91436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10984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9936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5" descr="C:\Users\User\Desktop\ЖЫЕН 2020\ФОТО\Фото1\D122038A-179C-4A97-8509-AE52AB5D23C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17" y="3637841"/>
            <a:ext cx="4478288" cy="2737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356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120"/>
          <a:stretch/>
        </p:blipFill>
        <p:spPr>
          <a:xfrm>
            <a:off x="0" y="25030"/>
            <a:ext cx="4597476" cy="354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17032"/>
            <a:ext cx="4597477" cy="311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44" y="3717032"/>
            <a:ext cx="467695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348952"/>
            <a:ext cx="9144000" cy="4924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мест захоронений в д. </a:t>
            </a:r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Мамалаево</a:t>
            </a:r>
            <a:endParaRPr lang="ru-RU" sz="25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8724" y="-76148"/>
            <a:ext cx="9144000" cy="477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памятника участникам ВОВ в д. </a:t>
            </a:r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Мамалаево</a:t>
            </a:r>
            <a:endParaRPr lang="ru-RU" sz="25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1" y="51642"/>
            <a:ext cx="878497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Виды работ по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самообложению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граждан 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 2024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688622"/>
              </p:ext>
            </p:extLst>
          </p:nvPr>
        </p:nvGraphicFramePr>
        <p:xfrm>
          <a:off x="107503" y="1340768"/>
          <a:ext cx="9036497" cy="4752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6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64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7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работ по средствам самообложения граждан на </a:t>
                      </a:r>
                      <a:r>
                        <a:rPr lang="ru-RU" sz="17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с указанием населенного пункта (планируемых для голосования на референдуме)</a:t>
                      </a:r>
                      <a:endParaRPr lang="ru-RU" sz="17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работ (на всю сумму самообложения - граждан и </a:t>
                      </a:r>
                      <a:r>
                        <a:rPr lang="ru-RU" sz="1700" b="1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тыс. руб.</a:t>
                      </a:r>
                      <a:endParaRPr lang="ru-RU" sz="17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3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автомобильных дорог местного значения в </a:t>
                      </a:r>
                      <a:r>
                        <a:rPr lang="ru-RU" sz="1800" b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с.Сатышево</a:t>
                      </a:r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</a:txBody>
                  <a:tcPr marL="7208" marR="7208" marT="720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235,5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Ремонт автомобильных дорог местного значения в </a:t>
                      </a:r>
                      <a:r>
                        <a:rPr lang="ru-RU" sz="1800" b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дер.Чабки</a:t>
                      </a:r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-Сабы</a:t>
                      </a: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Устройство детской площадки, благоустройство прилегающей территории в н.п. </a:t>
                      </a:r>
                      <a:r>
                        <a:rPr lang="ru-RU" sz="1800" b="1" i="0" u="none" strike="noStrike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Аккуль-Бигеней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Устройство детской площадки, благоустройство прилегающей территории в н.п. </a:t>
                      </a:r>
                      <a:r>
                        <a:rPr lang="ru-RU" sz="1800" b="1" i="0" u="none" strike="noStrike" dirty="0" err="1" smtClean="0">
                          <a:solidFill>
                            <a:srgbClr val="002060"/>
                          </a:solidFill>
                          <a:latin typeface="Times New Roman"/>
                        </a:rPr>
                        <a:t>Казанче-Бигеней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r>
                        <a:rPr lang="ru-RU" sz="1800" b="1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 захоронений и прилегающей территории в </a:t>
                      </a:r>
                      <a:r>
                        <a:rPr lang="ru-RU" sz="1800" b="1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дер.Мамалаево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377,5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746,000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0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4117" y="72499"/>
            <a:ext cx="9050613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Благоустройство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7" y="841940"/>
            <a:ext cx="4514109" cy="2875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3" y="3717032"/>
            <a:ext cx="4536015" cy="313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98" y="3717032"/>
            <a:ext cx="4622102" cy="314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>
          <a:xfrm>
            <a:off x="4499991" y="831514"/>
            <a:ext cx="4613461" cy="2885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" y="3496625"/>
            <a:ext cx="9144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Субботники в </a:t>
            </a:r>
            <a:r>
              <a:rPr lang="ru-RU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Сатышевском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СП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16" y="3575712"/>
            <a:ext cx="4376384" cy="328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458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16482" y="2982650"/>
            <a:ext cx="448303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Посадка деревьев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набережной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14"/>
            <a:ext cx="4572000" cy="3386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b="15350"/>
          <a:stretch/>
        </p:blipFill>
        <p:spPr>
          <a:xfrm>
            <a:off x="-39515" y="3424416"/>
            <a:ext cx="4807131" cy="330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9251" y="52034"/>
            <a:ext cx="43749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Акция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«День посадки леса»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632" y="6269111"/>
            <a:ext cx="35990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Акция «Чистый берег»</a:t>
            </a:r>
          </a:p>
        </p:txBody>
      </p:sp>
    </p:spTree>
    <p:extLst>
      <p:ext uri="{BB962C8B-B14F-4D97-AF65-F5344CB8AC3E}">
        <p14:creationId xmlns:p14="http://schemas.microsoft.com/office/powerpoint/2010/main" val="9412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481245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8"/>
          <a:stretch/>
        </p:blipFill>
        <p:spPr>
          <a:xfrm>
            <a:off x="0" y="99934"/>
            <a:ext cx="4499992" cy="333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404664"/>
            <a:ext cx="4644009" cy="3093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531675" y="13063"/>
            <a:ext cx="459357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водопровода от каптажа до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Мамалаево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41749" y="13063"/>
            <a:ext cx="44999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расчистке  водопропускных труб 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6424706"/>
            <a:ext cx="444083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чистка от мусора и деревьев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50"/>
          <a:stretch/>
        </p:blipFill>
        <p:spPr>
          <a:xfrm rot="5400000">
            <a:off x="5144003" y="2885882"/>
            <a:ext cx="3368920" cy="459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01580" y="6409423"/>
            <a:ext cx="452367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Вырубка деревьев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с.Сатышево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2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/>
              </a:rPr>
              <a:t>Строительство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/>
              </a:rPr>
              <a:t>газопровода к 52-м земельным участкам по улицам Суворова, Советская в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/>
              </a:rPr>
              <a:t>с.Сатышево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16"/>
            <a:ext cx="4716016" cy="3472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9" y="3587855"/>
            <a:ext cx="4355976" cy="327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22" y="3789040"/>
            <a:ext cx="470607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37" y="613251"/>
            <a:ext cx="4589362" cy="317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939" y="3587855"/>
            <a:ext cx="9144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Чабки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-Сабы по ул. Ленина</a:t>
            </a:r>
            <a:r>
              <a:rPr lang="en-US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Казанче-Бигеней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t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ул. Дзержинского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программе «ЩПС» проведена работа по ремонту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дороги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0648"/>
            <a:ext cx="4366279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7032"/>
            <a:ext cx="4499993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17032"/>
            <a:ext cx="464400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644008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-1" y="0"/>
            <a:ext cx="91440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2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моста через реку </a:t>
            </a:r>
            <a:r>
              <a:rPr lang="ru-RU" sz="2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Казкаш</a:t>
            </a:r>
            <a:r>
              <a:rPr lang="ru-RU" sz="2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автомобильной дороге </a:t>
            </a:r>
            <a:r>
              <a:rPr lang="ru-RU" sz="2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д.Аккуль-Бигеней</a:t>
            </a:r>
            <a:endParaRPr lang="ru-RU" sz="2200" b="1" i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348952"/>
            <a:ext cx="9144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автомобильной дороги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д.Мамалаево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16632"/>
            <a:ext cx="648072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Сведения об оплате предоставляемых услугах ЖКХ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698806"/>
              </p:ext>
            </p:extLst>
          </p:nvPr>
        </p:nvGraphicFramePr>
        <p:xfrm>
          <a:off x="107505" y="1700808"/>
          <a:ext cx="8928992" cy="216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1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92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40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оказываемой услуги 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Начислено за </a:t>
                      </a:r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руб.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Уплачено </a:t>
                      </a:r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руб.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</a:t>
                      </a:r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 </a:t>
                      </a:r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 г.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Водопотребление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1139897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1107017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32880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Вывоз мусора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1881859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1772137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t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109722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3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175513"/>
              </p:ext>
            </p:extLst>
          </p:nvPr>
        </p:nvGraphicFramePr>
        <p:xfrm>
          <a:off x="-1" y="764705"/>
          <a:ext cx="9036497" cy="403244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33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1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2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на 01.01.2024 г.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подключенных домохозяйств к сети интернет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домохозяйств, оплачивающих жилищно-коммунальные услуги </a:t>
                      </a:r>
                      <a:r>
                        <a:rPr kumimoji="0" lang="ru-RU" altLang="ru-RU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электронно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торговых объектов (продовольственные и непродовольственные магазины)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 Количество торговых объектов, в которых имеется возможность электронной оплаты за товары через банковские терминалы оплаты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домохозяйств, подключенных к IP-телевидению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домохозяйств, подключённых стационарного телефона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99592" y="39386"/>
            <a:ext cx="72728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Информатизация</a:t>
            </a:r>
            <a:endParaRPr lang="ru-RU" sz="36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76142"/>
            <a:ext cx="3419872" cy="1942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4" y="4797154"/>
            <a:ext cx="3507014" cy="2021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497925" y="5031577"/>
            <a:ext cx="2304256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Передвижной пункт кассового обслуживания СБЕРБАНК </a:t>
            </a:r>
            <a:r>
              <a:rPr lang="ru-RU" sz="20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с.Сатышево</a:t>
            </a:r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Телефон фото\DSC02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109"/>
            <a:ext cx="4572000" cy="3170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Телефон фото\DSC02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572000" cy="364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Desktop\ЖЫЕН 2020\ФОТО\Ватсап\5D45256D-A8C5-4184-AFF4-D8135EC080A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41"/>
            <a:ext cx="4573948" cy="3266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ЖЫЕН 2020\ФОТО\СХОД\DBE672EC-899C-4068-A675-8590A301E22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524" y="3212975"/>
            <a:ext cx="4577476" cy="364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5675" y="2780928"/>
            <a:ext cx="489654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Мечети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468" y="188640"/>
            <a:ext cx="150874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.Сатышево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51613" y="188640"/>
            <a:ext cx="17395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.Чабки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-Сабы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388" y="6341261"/>
            <a:ext cx="16578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.Мамалаево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08196" y="6296152"/>
            <a:ext cx="22829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Аккуль-Бигеней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43711"/>
            <a:ext cx="9144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Анализ урожайности </a:t>
            </a:r>
            <a:r>
              <a:rPr lang="ru-RU" sz="2800" b="1" kern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  <a:ea typeface="+mj-ea"/>
                <a:cs typeface="+mj-cs"/>
              </a:rPr>
              <a:t>з</a:t>
            </a:r>
            <a:r>
              <a:rPr kumimoji="0" lang="ru-RU" sz="2800" b="1" i="0" u="none" strike="noStrike" kern="0" normalizeH="0" baseline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ерновых</a:t>
            </a:r>
            <a:r>
              <a:rPr kumimoji="0" lang="ru-RU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 за 20</a:t>
            </a:r>
            <a:r>
              <a:rPr kumimoji="0" lang="en-US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2</a:t>
            </a:r>
            <a:r>
              <a:rPr lang="ru-RU" sz="28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  <a:ea typeface="+mj-ea"/>
                <a:cs typeface="+mj-cs"/>
              </a:rPr>
              <a:t>2</a:t>
            </a:r>
            <a:r>
              <a:rPr kumimoji="0" lang="ru-RU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-202</a:t>
            </a:r>
            <a:r>
              <a:rPr lang="ru-RU" sz="2800" b="1" kern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  <a:ea typeface="+mj-ea"/>
                <a:cs typeface="+mj-cs"/>
              </a:rPr>
              <a:t>3</a:t>
            </a:r>
            <a:r>
              <a:rPr kumimoji="0" lang="ru-RU" sz="28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 г.</a:t>
            </a:r>
            <a:endParaRPr kumimoji="0" lang="ru-RU" sz="2800" b="1" i="0" u="none" strike="noStrike" kern="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uLnTx/>
              <a:uFillTx/>
            </a:endParaRPr>
          </a:p>
        </p:txBody>
      </p:sp>
      <p:pic>
        <p:nvPicPr>
          <p:cNvPr id="12" name="Picture 5" descr="C:\Users\User\Desktop\Обекты 2016\DSC02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39" y="3933056"/>
            <a:ext cx="4327849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49570792"/>
              </p:ext>
            </p:extLst>
          </p:nvPr>
        </p:nvGraphicFramePr>
        <p:xfrm>
          <a:off x="246062" y="1196752"/>
          <a:ext cx="8651875" cy="248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5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5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453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хозяйства/поселения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Урожайность ц/га.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хозяйства/поселения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</a:t>
                      </a:r>
                      <a:r>
                        <a:rPr lang="ru-RU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Сатышево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ООО "</a:t>
                      </a:r>
                      <a:r>
                        <a:rPr lang="ru-RU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Саба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40,7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среднем по району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0" marB="457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r="16926" b="28727"/>
          <a:stretch/>
        </p:blipFill>
        <p:spPr>
          <a:xfrm>
            <a:off x="0" y="3861048"/>
            <a:ext cx="4829539" cy="2991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19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ЖЫЕН 2020\ФОТО\СХОД\EF2C0DEC-6BC1-4EE6-8B78-A937A650B6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24" y="3212976"/>
            <a:ext cx="4538959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547" y="6355570"/>
            <a:ext cx="165942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.Сатышево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50" y="-29088"/>
            <a:ext cx="4513684" cy="324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33" y="0"/>
            <a:ext cx="4571999" cy="357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34" y="3646364"/>
            <a:ext cx="4655865" cy="3137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76547" y="3068960"/>
            <a:ext cx="88569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Субботники на кладбищах</a:t>
            </a:r>
          </a:p>
        </p:txBody>
      </p:sp>
    </p:spTree>
    <p:extLst>
      <p:ext uri="{BB962C8B-B14F-4D97-AF65-F5344CB8AC3E}">
        <p14:creationId xmlns:p14="http://schemas.microsoft.com/office/powerpoint/2010/main" val="25777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426"/>
            <a:ext cx="4427984" cy="291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062"/>
            <a:ext cx="4427984" cy="326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91062"/>
            <a:ext cx="4716015" cy="326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6096"/>
            <a:ext cx="914399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Гуманитарная помощь</a:t>
            </a:r>
            <a:endParaRPr lang="ru-RU" sz="36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72427"/>
            <a:ext cx="4860032" cy="291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33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" y="660475"/>
            <a:ext cx="4470947" cy="297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1" y="3501008"/>
            <a:ext cx="4519303" cy="326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14425"/>
            <a:ext cx="4644006" cy="315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r="8894"/>
          <a:stretch/>
        </p:blipFill>
        <p:spPr>
          <a:xfrm>
            <a:off x="4499993" y="561086"/>
            <a:ext cx="4644006" cy="305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1" y="-6601"/>
            <a:ext cx="914399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Гуманитарная помощь</a:t>
            </a:r>
            <a:endParaRPr lang="ru-RU" sz="36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2629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74" y="0"/>
            <a:ext cx="4522547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2" y="3429001"/>
            <a:ext cx="9167002" cy="3397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5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286215"/>
            <a:ext cx="7200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Спонсоры и благотворители</a:t>
            </a: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7624" y="1254175"/>
            <a:ext cx="4824537" cy="463562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</a:rPr>
              <a:t>ООО «САБА» отд. </a:t>
            </a:r>
            <a:r>
              <a:rPr lang="ru-RU" sz="2400" b="1" dirty="0" err="1" smtClean="0">
                <a:solidFill>
                  <a:srgbClr val="002060"/>
                </a:solidFill>
              </a:rPr>
              <a:t>Сатышево</a:t>
            </a:r>
            <a:r>
              <a:rPr lang="ru-RU" sz="2400" b="1" dirty="0" smtClean="0">
                <a:solidFill>
                  <a:srgbClr val="002060"/>
                </a:solidFill>
              </a:rPr>
              <a:t>- </a:t>
            </a:r>
            <a:r>
              <a:rPr lang="ru-RU" sz="2400" b="1" dirty="0" err="1" smtClean="0">
                <a:solidFill>
                  <a:srgbClr val="002060"/>
                </a:solidFill>
              </a:rPr>
              <a:t>Шаймарданов</a:t>
            </a:r>
            <a:r>
              <a:rPr lang="ru-RU" sz="2400" b="1" dirty="0" smtClean="0">
                <a:solidFill>
                  <a:srgbClr val="002060"/>
                </a:solidFill>
              </a:rPr>
              <a:t> Р.Р.</a:t>
            </a:r>
          </a:p>
          <a:p>
            <a:r>
              <a:rPr lang="tt-RU" sz="2400" b="1" dirty="0" smtClean="0">
                <a:solidFill>
                  <a:srgbClr val="002060"/>
                </a:solidFill>
              </a:rPr>
              <a:t>ООО “Свартехстрой”- Гараев Радиф Рафикович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КФХ «Мустафин А.И.»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КФХ «Садиков И.М.»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КФХ «Каримов А.З.»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ООО  </a:t>
            </a:r>
            <a:r>
              <a:rPr lang="ru-RU" sz="2400" b="1" dirty="0">
                <a:solidFill>
                  <a:srgbClr val="002060"/>
                </a:solidFill>
              </a:rPr>
              <a:t>«</a:t>
            </a:r>
            <a:r>
              <a:rPr lang="ru-RU" sz="2400" b="1" dirty="0" err="1">
                <a:solidFill>
                  <a:srgbClr val="002060"/>
                </a:solidFill>
              </a:rPr>
              <a:t>Айракс</a:t>
            </a:r>
            <a:r>
              <a:rPr lang="ru-RU" sz="2400" b="1" dirty="0">
                <a:solidFill>
                  <a:srgbClr val="002060"/>
                </a:solidFill>
              </a:rPr>
              <a:t>» </a:t>
            </a:r>
            <a:r>
              <a:rPr lang="ru-RU" sz="2400" b="1" dirty="0" err="1">
                <a:solidFill>
                  <a:srgbClr val="002060"/>
                </a:solidFill>
              </a:rPr>
              <a:t>Локманов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Аглям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Тависович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ИП «Хасанов Р.Р</a:t>
            </a:r>
            <a:r>
              <a:rPr lang="ru-RU" sz="2400" b="1" dirty="0" smtClean="0">
                <a:solidFill>
                  <a:srgbClr val="002060"/>
                </a:solidFill>
              </a:rPr>
              <a:t>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«</a:t>
            </a:r>
            <a:r>
              <a:rPr lang="ru-RU" sz="2400" b="1" dirty="0" err="1" smtClean="0">
                <a:solidFill>
                  <a:srgbClr val="002060"/>
                </a:solidFill>
              </a:rPr>
              <a:t>Ахметшин</a:t>
            </a:r>
            <a:r>
              <a:rPr lang="ru-RU" sz="2400" b="1" dirty="0" smtClean="0">
                <a:solidFill>
                  <a:srgbClr val="002060"/>
                </a:solidFill>
              </a:rPr>
              <a:t> И.И.»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ИП «</a:t>
            </a:r>
            <a:r>
              <a:rPr lang="ru-RU" sz="2400" b="1" dirty="0" err="1">
                <a:solidFill>
                  <a:srgbClr val="002060"/>
                </a:solidFill>
              </a:rPr>
              <a:t>Сабиров</a:t>
            </a:r>
            <a:r>
              <a:rPr lang="ru-RU" sz="2400" b="1" dirty="0">
                <a:solidFill>
                  <a:srgbClr val="002060"/>
                </a:solidFill>
              </a:rPr>
              <a:t> Р.Р.»</a:t>
            </a:r>
          </a:p>
          <a:p>
            <a:endParaRPr lang="ru-RU" sz="2400" dirty="0" smtClean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4832161" y="1124744"/>
            <a:ext cx="4320480" cy="441960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</a:rPr>
              <a:t>ИП </a:t>
            </a:r>
            <a:r>
              <a:rPr lang="ru-RU" sz="2400" b="1" dirty="0">
                <a:solidFill>
                  <a:srgbClr val="002060"/>
                </a:solidFill>
              </a:rPr>
              <a:t>«Хазиев Р.Г</a:t>
            </a:r>
            <a:r>
              <a:rPr lang="ru-RU" sz="2400" b="1" dirty="0" smtClean="0">
                <a:solidFill>
                  <a:srgbClr val="002060"/>
                </a:solidFill>
              </a:rPr>
              <a:t>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«</a:t>
            </a:r>
            <a:r>
              <a:rPr lang="ru-RU" sz="2400" b="1" dirty="0" err="1" smtClean="0">
                <a:solidFill>
                  <a:srgbClr val="002060"/>
                </a:solidFill>
              </a:rPr>
              <a:t>Зарипов</a:t>
            </a:r>
            <a:r>
              <a:rPr lang="ru-RU" sz="2400" b="1" dirty="0" smtClean="0">
                <a:solidFill>
                  <a:srgbClr val="002060"/>
                </a:solidFill>
              </a:rPr>
              <a:t> М.В»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ИП «</a:t>
            </a:r>
            <a:r>
              <a:rPr lang="ru-RU" sz="2400" b="1" dirty="0" err="1" smtClean="0">
                <a:solidFill>
                  <a:srgbClr val="002060"/>
                </a:solidFill>
              </a:rPr>
              <a:t>Са</a:t>
            </a:r>
            <a:r>
              <a:rPr lang="ru-RU" sz="2400" b="1" dirty="0" err="1">
                <a:solidFill>
                  <a:srgbClr val="002060"/>
                </a:solidFill>
              </a:rPr>
              <a:t>е</a:t>
            </a:r>
            <a:r>
              <a:rPr lang="ru-RU" sz="2400" b="1" dirty="0" err="1" smtClean="0">
                <a:solidFill>
                  <a:srgbClr val="002060"/>
                </a:solidFill>
              </a:rPr>
              <a:t>тов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Ф.Р</a:t>
            </a:r>
            <a:r>
              <a:rPr lang="ru-RU" sz="2400" b="1" dirty="0" smtClean="0">
                <a:solidFill>
                  <a:srgbClr val="002060"/>
                </a:solidFill>
              </a:rPr>
              <a:t>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«</a:t>
            </a:r>
            <a:r>
              <a:rPr lang="ru-RU" sz="2400" b="1" dirty="0" err="1" smtClean="0">
                <a:solidFill>
                  <a:srgbClr val="002060"/>
                </a:solidFill>
              </a:rPr>
              <a:t>Гильманов</a:t>
            </a:r>
            <a:r>
              <a:rPr lang="ru-RU" sz="2400" b="1" dirty="0" smtClean="0">
                <a:solidFill>
                  <a:srgbClr val="002060"/>
                </a:solidFill>
              </a:rPr>
              <a:t> И.И.»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</a:t>
            </a:r>
            <a:r>
              <a:rPr lang="ru-RU" sz="2400" b="1" dirty="0" err="1" smtClean="0">
                <a:solidFill>
                  <a:srgbClr val="002060"/>
                </a:solidFill>
              </a:rPr>
              <a:t>Габтракипов</a:t>
            </a:r>
            <a:r>
              <a:rPr lang="ru-RU" sz="2400" b="1" dirty="0" smtClean="0">
                <a:solidFill>
                  <a:srgbClr val="002060"/>
                </a:solidFill>
              </a:rPr>
              <a:t> Р.Р.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</a:t>
            </a:r>
            <a:r>
              <a:rPr lang="ru-RU" sz="2400" b="1" dirty="0" err="1" smtClean="0">
                <a:solidFill>
                  <a:srgbClr val="002060"/>
                </a:solidFill>
              </a:rPr>
              <a:t>Мухаметзянов</a:t>
            </a:r>
            <a:r>
              <a:rPr lang="ru-RU" sz="2400" b="1" dirty="0" smtClean="0">
                <a:solidFill>
                  <a:srgbClr val="002060"/>
                </a:solidFill>
              </a:rPr>
              <a:t> М.М.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ИП «</a:t>
            </a:r>
            <a:r>
              <a:rPr lang="ru-RU" sz="2400" b="1" dirty="0" err="1">
                <a:solidFill>
                  <a:srgbClr val="002060"/>
                </a:solidFill>
              </a:rPr>
              <a:t>Байтурин</a:t>
            </a:r>
            <a:r>
              <a:rPr lang="ru-RU" sz="2400" b="1" dirty="0">
                <a:solidFill>
                  <a:srgbClr val="002060"/>
                </a:solidFill>
              </a:rPr>
              <a:t> Р.О.»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Бикмухаметов</a:t>
            </a:r>
            <a:r>
              <a:rPr lang="ru-RU" sz="2400" b="1" dirty="0" smtClean="0">
                <a:solidFill>
                  <a:srgbClr val="002060"/>
                </a:solidFill>
              </a:rPr>
              <a:t> З.М.</a:t>
            </a:r>
          </a:p>
          <a:p>
            <a:r>
              <a:rPr lang="ru-RU" sz="2400" b="1" dirty="0" err="1">
                <a:solidFill>
                  <a:srgbClr val="002060"/>
                </a:solidFill>
              </a:rPr>
              <a:t>Хазипов</a:t>
            </a:r>
            <a:r>
              <a:rPr lang="ru-RU" sz="2400" b="1" dirty="0">
                <a:solidFill>
                  <a:srgbClr val="002060"/>
                </a:solidFill>
              </a:rPr>
              <a:t> Н.Н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Габдрахманов</a:t>
            </a:r>
            <a:r>
              <a:rPr lang="ru-RU" sz="2400" b="1" dirty="0" smtClean="0">
                <a:solidFill>
                  <a:srgbClr val="002060"/>
                </a:solidFill>
              </a:rPr>
              <a:t> Ф.И.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9147"/>
            <a:ext cx="7200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Стратегия до 2030 г.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968" y="908720"/>
            <a:ext cx="8937866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pPr marL="457200" indent="-457200">
              <a:buAutoNum type="arabicPeriod"/>
            </a:pP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жилья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ФАП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д.Аккуль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Бигеней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спортивных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клубов.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автомобильных дорог к значимым сельским населенным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пунктам.</a:t>
            </a:r>
          </a:p>
          <a:p>
            <a:pPr marL="457200" indent="-457200">
              <a:buFontTx/>
              <a:buAutoNum type="arabicPeriod"/>
            </a:pP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  граждан проживающих в сельской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 объектов производства и переработки сельхоз продукции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моста.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медресе с.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Сатышево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сотовой связи в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Аккуль-Бигеней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Казанче-Бигеней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tt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tt-RU" b="1" dirty="0" smtClean="0">
                <a:ln w="0"/>
                <a:solidFill>
                  <a:srgbClr val="FF0D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 ВЫПОЛНЕНО: 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Строительство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реконструкция уличных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сетей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водоснабжения,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электроснабңения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с.Сатышево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ул.Суворова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ул.Советская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(земли для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многодет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.).</a:t>
            </a:r>
          </a:p>
          <a:p>
            <a:pPr marL="342900" indent="-3429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Строительство и реконструкция уличных сетей водоснабжения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газоснабжения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электроснабңения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в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с.Сатышево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ул. Кирова, ул. Тукая</a:t>
            </a:r>
          </a:p>
        </p:txBody>
      </p:sp>
    </p:spTree>
    <p:extLst>
      <p:ext uri="{BB962C8B-B14F-4D97-AF65-F5344CB8AC3E}">
        <p14:creationId xmlns:p14="http://schemas.microsoft.com/office/powerpoint/2010/main" val="28182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116632"/>
            <a:ext cx="65527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Планы на будущее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0" y="836712"/>
            <a:ext cx="9107087" cy="4419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Участие в республиканских программах.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родолжить работы по благоустройству населенных пунктов сельского поселения.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Поддержка инициатив в сфере предпринимательской деятельности.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Привлечение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широких масс населения к занятиям спортом и культивирование здорового образа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жизни.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Выполнить работы на средства самообложения граждан 2024 года и провести сход граждан за 2025 год. 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Строительство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арендного жилья для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специалистов.</a:t>
            </a:r>
          </a:p>
          <a:p>
            <a:pPr>
              <a:defRPr/>
            </a:pPr>
            <a:r>
              <a:rPr lang="tt-RU" sz="2000" b="1" dirty="0" smtClean="0">
                <a:solidFill>
                  <a:srgbClr val="002060"/>
                </a:solidFill>
                <a:latin typeface="+mj-lt"/>
              </a:rPr>
              <a:t>Ремонт пешеходных мостов.</a:t>
            </a:r>
            <a:endParaRPr lang="ru-RU" sz="2000" b="1" dirty="0" smtClean="0">
              <a:solidFill>
                <a:srgbClr val="002060"/>
              </a:solidFill>
              <a:latin typeface="+mj-lt"/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Снос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выморочного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имущества.</a:t>
            </a:r>
          </a:p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Строительство сетей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водоснабжения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</a:rPr>
              <a:t>с.Сатышево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>
                <a:ln w="0"/>
                <a:solidFill>
                  <a:srgbClr val="002060"/>
                </a:solidFill>
                <a:latin typeface="+mj-lt"/>
                <a:ea typeface="Calibri"/>
                <a:cs typeface="Times New Roman" panose="02020603050405020304" pitchFamily="18" charset="0"/>
              </a:rPr>
              <a:t>(земли для </a:t>
            </a:r>
            <a:r>
              <a:rPr lang="ru-RU" sz="2000" b="1" dirty="0" err="1">
                <a:ln w="0"/>
                <a:solidFill>
                  <a:srgbClr val="002060"/>
                </a:solidFill>
                <a:latin typeface="+mj-lt"/>
                <a:ea typeface="Calibri"/>
                <a:cs typeface="Times New Roman" panose="02020603050405020304" pitchFamily="18" charset="0"/>
              </a:rPr>
              <a:t>многодет</a:t>
            </a:r>
            <a:r>
              <a:rPr lang="ru-RU" sz="2000" b="1" dirty="0" smtClean="0">
                <a:ln w="0"/>
                <a:solidFill>
                  <a:srgbClr val="002060"/>
                </a:solidFill>
                <a:latin typeface="+mj-lt"/>
                <a:ea typeface="Calibri"/>
                <a:cs typeface="Times New Roman" panose="02020603050405020304" pitchFamily="18" charset="0"/>
              </a:rPr>
              <a:t>.).</a:t>
            </a:r>
            <a:endParaRPr lang="ru-RU" sz="2000" b="1" dirty="0" smtClean="0">
              <a:solidFill>
                <a:srgbClr val="002060"/>
              </a:solidFill>
              <a:latin typeface="+mj-lt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6229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8272" y="2132856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СПАСИБО ЗА ВНИМАНИЕ!</a:t>
            </a:r>
            <a:endParaRPr lang="ru-RU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8884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Сход граждан </a:t>
            </a:r>
            <a:r>
              <a:rPr lang="en-US" alt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атышевского</a:t>
            </a:r>
            <a:r>
              <a:rPr lang="ru-RU" alt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сельского поселения </a:t>
            </a:r>
            <a:b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Сабинского муниципального района </a:t>
            </a:r>
            <a:b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 Татарстан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6046401"/>
            <a:ext cx="3267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29 января 20</a:t>
            </a:r>
            <a:r>
              <a:rPr lang="en-US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2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4</a:t>
            </a:r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 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года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3" y="313027"/>
            <a:ext cx="894629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Анализ производства говядины за 20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2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2-2023 гг.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7650" name="Picture 2" descr="C:\Users\User\Desktop\ЖЫЕН 2020\ФОТО\Фото1\C2A11B2D-37B4-43B0-8CAF-678B7FE2B1A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03439"/>
            <a:ext cx="7200800" cy="2954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1943061"/>
              </p:ext>
            </p:extLst>
          </p:nvPr>
        </p:nvGraphicFramePr>
        <p:xfrm>
          <a:off x="467544" y="1196752"/>
          <a:ext cx="8424937" cy="2579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6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669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хозяйства/поселения</a:t>
                      </a:r>
                    </a:p>
                  </a:txBody>
                  <a:tcPr marL="91419" marR="91419" marT="45698" marB="4569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Привес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кг. 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одну голову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</a:t>
                      </a:r>
                      <a:r>
                        <a:rPr lang="ru-RU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Сатышево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"Саба"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18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среднем по району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6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808671"/>
              </p:ext>
            </p:extLst>
          </p:nvPr>
        </p:nvGraphicFramePr>
        <p:xfrm>
          <a:off x="7953" y="620688"/>
          <a:ext cx="9052737" cy="2081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7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0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24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КРС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коров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Удой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одну корову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t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16632"/>
            <a:ext cx="91440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Анализ деятельности </a:t>
            </a:r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 КФХ Садиков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И.М. с.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Сатышево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Picture 4" descr="C:\Users\User\Desktop\Телефон фото\DSC01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2" y="2683735"/>
            <a:ext cx="8994818" cy="2480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5163945"/>
            <a:ext cx="912099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Анализ </a:t>
            </a:r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деятельности КФХ Каримов А.З.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д.Чабки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- Сабы</a:t>
            </a:r>
            <a:endParaRPr lang="tt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871184"/>
              </p:ext>
            </p:extLst>
          </p:nvPr>
        </p:nvGraphicFramePr>
        <p:xfrm>
          <a:off x="144213" y="5675533"/>
          <a:ext cx="8976785" cy="1152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4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4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3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№</a:t>
                      </a: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Наименование</a:t>
                      </a: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01.01.2023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01.01.2024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1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КРС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8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235" y="66733"/>
            <a:ext cx="885698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t-RU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деятельности </a:t>
            </a:r>
          </a:p>
          <a:p>
            <a:pPr algn="ctr"/>
            <a:r>
              <a:rPr lang="ru-RU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 Ибрагимов </a:t>
            </a:r>
            <a:r>
              <a:rPr lang="ru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Р.З</a:t>
            </a:r>
            <a:r>
              <a:rPr lang="tt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с.Сатышево</a:t>
            </a:r>
            <a:endParaRPr lang="ru-RU" sz="24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749502"/>
              </p:ext>
            </p:extLst>
          </p:nvPr>
        </p:nvGraphicFramePr>
        <p:xfrm>
          <a:off x="149244" y="985563"/>
          <a:ext cx="8856984" cy="108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2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2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5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r>
                        <a:rPr lang="ru-RU" sz="2400" dirty="0" smtClean="0">
                          <a:effectLst/>
                        </a:rPr>
                        <a:t>№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Наименование</a:t>
                      </a: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01.01.2023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01.01.2024</a:t>
                      </a:r>
                      <a:endParaRPr lang="ru-RU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</a:rPr>
                        <a:t>Бычки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на откорме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b="1" dirty="0" smtClean="0">
                          <a:solidFill>
                            <a:srgbClr val="002060"/>
                          </a:solidFill>
                        </a:rPr>
                        <a:t>56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b="1" dirty="0" smtClean="0">
                          <a:solidFill>
                            <a:srgbClr val="002060"/>
                          </a:solidFill>
                        </a:rPr>
                        <a:t>80</a:t>
                      </a:r>
                      <a:endParaRPr lang="ru-RU" sz="24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27" y="2132856"/>
            <a:ext cx="45777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4577736" cy="252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4327" y="4911332"/>
            <a:ext cx="44651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КФХ Хазиев Р.Р. </a:t>
            </a:r>
            <a:endParaRPr lang="ru-RU" sz="2400" b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  <a:p>
            <a:pPr lvl="0" algn="ctr"/>
            <a:r>
              <a:rPr lang="ru-RU" sz="24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д.Чабки</a:t>
            </a:r>
            <a:r>
              <a:rPr lang="ru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- </a:t>
            </a:r>
            <a:r>
              <a:rPr lang="ru-RU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Сабы</a:t>
            </a:r>
          </a:p>
          <a:p>
            <a:pPr lvl="0" algn="ctr"/>
            <a:r>
              <a:rPr lang="ru-RU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Выращивание </a:t>
            </a:r>
            <a:r>
              <a:rPr lang="ru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плодовых </a:t>
            </a:r>
            <a:r>
              <a:rPr lang="ru-RU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и ягодных культур</a:t>
            </a:r>
          </a:p>
        </p:txBody>
      </p:sp>
      <p:pic>
        <p:nvPicPr>
          <p:cNvPr id="10" name="Picture 3" descr="C:\Users\admin\Desktop\ЖЫЕН 2021\Авыл хужалыгы\IMG-20210112-WA01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18" y="4653136"/>
            <a:ext cx="4603442" cy="2302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2">
      <a:dk1>
        <a:srgbClr val="92D050"/>
      </a:dk1>
      <a:lt1>
        <a:sysClr val="window" lastClr="FFFFFF"/>
      </a:lt1>
      <a:dk2>
        <a:srgbClr val="FFFF00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34512</TotalTime>
  <Words>2566</Words>
  <Application>Microsoft Office PowerPoint</Application>
  <PresentationFormat>Экран (4:3)</PresentationFormat>
  <Paragraphs>999</Paragraphs>
  <Slides>68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7" baseType="lpstr">
      <vt:lpstr>Arial</vt:lpstr>
      <vt:lpstr>Calibri</vt:lpstr>
      <vt:lpstr>Century Schoolbook</vt:lpstr>
      <vt:lpstr>Georgia</vt:lpstr>
      <vt:lpstr>roboto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Налог на профессиональный доход  (Самозанятость)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Сатыш</cp:lastModifiedBy>
  <cp:revision>1273</cp:revision>
  <cp:lastPrinted>2022-02-03T13:02:37Z</cp:lastPrinted>
  <dcterms:created xsi:type="dcterms:W3CDTF">2016-08-24T13:09:12Z</dcterms:created>
  <dcterms:modified xsi:type="dcterms:W3CDTF">2024-02-02T05:32:01Z</dcterms:modified>
</cp:coreProperties>
</file>